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65" r:id="rId4"/>
    <p:sldId id="259" r:id="rId5"/>
    <p:sldId id="261" r:id="rId6"/>
    <p:sldId id="257" r:id="rId7"/>
    <p:sldId id="260"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C590D4E-6527-40C7-9B9B-C238C4F5E71B}" type="datetimeFigureOut">
              <a:rPr lang="en-US" smtClean="0"/>
              <a:pPr/>
              <a:t>9/23/2009</a:t>
            </a:fld>
            <a:endParaRPr lang="en-GB"/>
          </a:p>
        </p:txBody>
      </p:sp>
      <p:sp>
        <p:nvSpPr>
          <p:cNvPr id="17" name="Footer Placeholder 16"/>
          <p:cNvSpPr>
            <a:spLocks noGrp="1"/>
          </p:cNvSpPr>
          <p:nvPr>
            <p:ph type="ftr" sz="quarter" idx="11"/>
          </p:nvPr>
        </p:nvSpPr>
        <p:spPr/>
        <p:txBody>
          <a:bodyPr/>
          <a:lstStyle/>
          <a:p>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A3FB324-5E3C-42DA-A0A8-CD41AA4554A3}" type="slidenum">
              <a:rPr lang="en-GB" smtClean="0"/>
              <a:pPr/>
              <a:t>‹#›</a:t>
            </a:fld>
            <a:endParaRPr lang="en-GB"/>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C590D4E-6527-40C7-9B9B-C238C4F5E71B}" type="datetimeFigureOut">
              <a:rPr lang="en-US" smtClean="0"/>
              <a:pPr/>
              <a:t>9/23/2009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3FB324-5E3C-42DA-A0A8-CD41AA4554A3}"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A3FB324-5E3C-42DA-A0A8-CD41AA4554A3}" type="slidenum">
              <a:rPr lang="en-GB" smtClean="0"/>
              <a:pPr/>
              <a:t>‹#›</a:t>
            </a:fld>
            <a:endParaRPr lang="en-GB"/>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C590D4E-6527-40C7-9B9B-C238C4F5E71B}" type="datetimeFigureOut">
              <a:rPr lang="en-US" smtClean="0"/>
              <a:pPr/>
              <a:t>9/23/2009</a:t>
            </a:fld>
            <a:endParaRPr lang="en-GB"/>
          </a:p>
        </p:txBody>
      </p:sp>
      <p:sp>
        <p:nvSpPr>
          <p:cNvPr id="5" name="Footer Placeholder 4"/>
          <p:cNvSpPr>
            <a:spLocks noGrp="1"/>
          </p:cNvSpPr>
          <p:nvPr>
            <p:ph type="ftr" sz="quarter" idx="11"/>
          </p:nvPr>
        </p:nvSpPr>
        <p:spPr/>
        <p:txBody>
          <a:bodyPr/>
          <a:lstStyle/>
          <a:p>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C590D4E-6527-40C7-9B9B-C238C4F5E71B}" type="datetimeFigureOut">
              <a:rPr lang="en-US" smtClean="0"/>
              <a:pPr/>
              <a:t>9/23/2009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1A3FB324-5E3C-42DA-A0A8-CD41AA4554A3}" type="slidenum">
              <a:rPr lang="en-GB" smtClean="0"/>
              <a:pPr/>
              <a:t>‹#›</a:t>
            </a:fld>
            <a:endParaRPr lang="en-GB"/>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0C590D4E-6527-40C7-9B9B-C238C4F5E71B}" type="datetimeFigureOut">
              <a:rPr lang="en-US" smtClean="0"/>
              <a:pPr/>
              <a:t>9/23/2009</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A3FB324-5E3C-42DA-A0A8-CD41AA4554A3}" type="slidenum">
              <a:rPr lang="en-GB" smtClean="0"/>
              <a:pPr/>
              <a:t>‹#›</a:t>
            </a:fld>
            <a:endParaRPr lang="en-GB"/>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C590D4E-6527-40C7-9B9B-C238C4F5E71B}" type="datetimeFigureOut">
              <a:rPr lang="en-US" smtClean="0"/>
              <a:pPr/>
              <a:t>9/23/2009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3FB324-5E3C-42DA-A0A8-CD41AA4554A3}" type="slidenum">
              <a:rPr lang="en-GB" smtClean="0"/>
              <a:pPr/>
              <a:t>‹#›</a:t>
            </a:fld>
            <a:endParaRPr lang="en-GB"/>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C590D4E-6527-40C7-9B9B-C238C4F5E71B}" type="datetimeFigureOut">
              <a:rPr lang="en-US" smtClean="0"/>
              <a:pPr/>
              <a:t>9/23/2009</a:t>
            </a:fld>
            <a:endParaRPr lang="en-GB"/>
          </a:p>
        </p:txBody>
      </p:sp>
      <p:sp>
        <p:nvSpPr>
          <p:cNvPr id="8" name="Footer Placeholder 7"/>
          <p:cNvSpPr>
            <a:spLocks noGrp="1"/>
          </p:cNvSpPr>
          <p:nvPr>
            <p:ph type="ftr" sz="quarter" idx="11"/>
          </p:nvPr>
        </p:nvSpPr>
        <p:spPr>
          <a:xfrm>
            <a:off x="304800" y="6409944"/>
            <a:ext cx="3581400" cy="365760"/>
          </a:xfrm>
        </p:spPr>
        <p:txBody>
          <a:bodyPr/>
          <a:lstStyle/>
          <a:p>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A3FB324-5E3C-42DA-A0A8-CD41AA4554A3}" type="slidenum">
              <a:rPr lang="en-GB" smtClean="0"/>
              <a:pPr/>
              <a:t>‹#›</a:t>
            </a:fld>
            <a:endParaRPr lang="en-GB"/>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C590D4E-6527-40C7-9B9B-C238C4F5E71B}" type="datetimeFigureOut">
              <a:rPr lang="en-US" smtClean="0"/>
              <a:pPr/>
              <a:t>9/23/2009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1A3FB324-5E3C-42DA-A0A8-CD41AA4554A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C590D4E-6527-40C7-9B9B-C238C4F5E71B}" type="datetimeFigureOut">
              <a:rPr lang="en-US" smtClean="0"/>
              <a:pPr/>
              <a:t>9/23/2009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A3FB324-5E3C-42DA-A0A8-CD41AA4554A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A3FB324-5E3C-42DA-A0A8-CD41AA4554A3}" type="slidenum">
              <a:rPr lang="en-GB" smtClean="0"/>
              <a:pPr/>
              <a:t>‹#›</a:t>
            </a:fld>
            <a:endParaRPr lang="en-GB"/>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C590D4E-6527-40C7-9B9B-C238C4F5E71B}" type="datetimeFigureOut">
              <a:rPr lang="en-US" smtClean="0"/>
              <a:pPr/>
              <a:t>9/23/2009</a:t>
            </a:fld>
            <a:endParaRPr lang="en-GB"/>
          </a:p>
        </p:txBody>
      </p:sp>
      <p:sp>
        <p:nvSpPr>
          <p:cNvPr id="6" name="Footer Placeholder 5"/>
          <p:cNvSpPr>
            <a:spLocks noGrp="1"/>
          </p:cNvSpPr>
          <p:nvPr>
            <p:ph type="ftr" sz="quarter" idx="11"/>
          </p:nvPr>
        </p:nvSpPr>
        <p:spPr>
          <a:xfrm>
            <a:off x="301752" y="6410848"/>
            <a:ext cx="3383280" cy="365760"/>
          </a:xfrm>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A3FB324-5E3C-42DA-A0A8-CD41AA4554A3}" type="slidenum">
              <a:rPr lang="en-GB" smtClean="0"/>
              <a:pPr/>
              <a:t>‹#›</a:t>
            </a:fld>
            <a:endParaRPr lang="en-GB"/>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C590D4E-6527-40C7-9B9B-C238C4F5E71B}" type="datetimeFigureOut">
              <a:rPr lang="en-US" smtClean="0"/>
              <a:pPr/>
              <a:t>9/23/2009</a:t>
            </a:fld>
            <a:endParaRPr lang="en-GB"/>
          </a:p>
        </p:txBody>
      </p:sp>
      <p:sp>
        <p:nvSpPr>
          <p:cNvPr id="6" name="Footer Placeholder 5"/>
          <p:cNvSpPr>
            <a:spLocks noGrp="1"/>
          </p:cNvSpPr>
          <p:nvPr>
            <p:ph type="ftr" sz="quarter" idx="11"/>
          </p:nvPr>
        </p:nvSpPr>
        <p:spPr>
          <a:xfrm>
            <a:off x="301752" y="6410848"/>
            <a:ext cx="3584448" cy="365760"/>
          </a:xfrm>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C590D4E-6527-40C7-9B9B-C238C4F5E71B}" type="datetimeFigureOut">
              <a:rPr lang="en-US" smtClean="0"/>
              <a:pPr/>
              <a:t>9/23/2009</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A3FB324-5E3C-42DA-A0A8-CD41AA4554A3}" type="slidenum">
              <a:rPr lang="en-GB" smtClean="0"/>
              <a:pPr/>
              <a:t>‹#›</a:t>
            </a:fld>
            <a:endParaRPr lang="en-GB"/>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GB" dirty="0" smtClean="0"/>
              <a:t>Aim: to ask any questions to clarify anything you do not understand in preparation for your assessment </a:t>
            </a:r>
            <a:endParaRPr lang="en-GB" dirty="0"/>
          </a:p>
        </p:txBody>
      </p:sp>
      <p:sp>
        <p:nvSpPr>
          <p:cNvPr id="2" name="Title 1"/>
          <p:cNvSpPr>
            <a:spLocks noGrp="1"/>
          </p:cNvSpPr>
          <p:nvPr>
            <p:ph type="ctrTitle"/>
          </p:nvPr>
        </p:nvSpPr>
        <p:spPr/>
        <p:txBody>
          <a:bodyPr/>
          <a:lstStyle/>
          <a:p>
            <a:r>
              <a:rPr lang="en-GB" dirty="0" smtClean="0"/>
              <a:t>Assessment Revision</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t>Family: Source A</a:t>
            </a:r>
            <a:r>
              <a:rPr lang="en-GB" dirty="0" smtClean="0"/>
              <a:t/>
            </a:r>
            <a:br>
              <a:rPr lang="en-GB" dirty="0" smtClean="0"/>
            </a:br>
            <a:endParaRPr lang="en-GB" dirty="0"/>
          </a:p>
        </p:txBody>
      </p:sp>
      <p:sp>
        <p:nvSpPr>
          <p:cNvPr id="3" name="Content Placeholder 2"/>
          <p:cNvSpPr>
            <a:spLocks noGrp="1"/>
          </p:cNvSpPr>
          <p:nvPr>
            <p:ph sz="quarter" idx="1"/>
          </p:nvPr>
        </p:nvSpPr>
        <p:spPr/>
        <p:txBody>
          <a:bodyPr/>
          <a:lstStyle/>
          <a:p>
            <a:r>
              <a:rPr lang="en-GB" dirty="0" smtClean="0"/>
              <a:t>Only </a:t>
            </a:r>
            <a:r>
              <a:rPr lang="en-GB" dirty="0" smtClean="0"/>
              <a:t>about a quarter of all households in Britain now contain traditional nuclear families with dependent children. The number of lone-parent families, on the other hand has been growing quickly. This and the increase in other types of family, means that there is more diversity of family types. Not all the couples with children are married. More people are cohabiting </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r>
              <a:rPr lang="en-GB" b="1" i="1" dirty="0" smtClean="0"/>
              <a:t>Education: Source A</a:t>
            </a:r>
            <a:endParaRPr lang="en-GB" dirty="0" smtClean="0"/>
          </a:p>
          <a:p>
            <a:r>
              <a:rPr lang="en-GB" dirty="0" smtClean="0"/>
              <a:t>‘the hidden curriculum can be found in the way that a school is organized. Most schools are organised in a hierarchy of authority. There is not much doubt about who is in charge or about how decisions are made. The more the school hierarchy is taken for granted, the less likely it is that pupils will question it. Yet progressive schools such as </a:t>
            </a:r>
            <a:r>
              <a:rPr lang="en-GB" dirty="0" err="1" smtClean="0"/>
              <a:t>Summerhill</a:t>
            </a:r>
            <a:r>
              <a:rPr lang="en-GB" dirty="0" smtClean="0"/>
              <a:t> have always tried to involve pupils in taking decisions’ – Jan 1990</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 style questions</a:t>
            </a:r>
            <a:endParaRPr lang="en-GB" dirty="0"/>
          </a:p>
        </p:txBody>
      </p:sp>
      <p:sp>
        <p:nvSpPr>
          <p:cNvPr id="3" name="Content Placeholder 2"/>
          <p:cNvSpPr>
            <a:spLocks noGrp="1"/>
          </p:cNvSpPr>
          <p:nvPr>
            <p:ph sz="quarter" idx="1"/>
          </p:nvPr>
        </p:nvSpPr>
        <p:spPr>
          <a:xfrm>
            <a:off x="500034" y="1500174"/>
            <a:ext cx="8183880" cy="4898912"/>
          </a:xfrm>
        </p:spPr>
        <p:txBody>
          <a:bodyPr>
            <a:normAutofit/>
          </a:bodyPr>
          <a:lstStyle/>
          <a:p>
            <a:r>
              <a:rPr lang="en-GB" dirty="0" smtClean="0"/>
              <a:t>Using source A, identify one change that is taking place in families in Britain (2mks)</a:t>
            </a:r>
          </a:p>
          <a:p>
            <a:r>
              <a:rPr lang="en-GB" dirty="0" smtClean="0"/>
              <a:t>What is meant by the term lone-parent family? Use an example to illustrate your answer (3mks)</a:t>
            </a:r>
          </a:p>
          <a:p>
            <a:r>
              <a:rPr lang="en-GB" dirty="0" smtClean="0"/>
              <a:t>Using sociological knowledge give two reasons why more couples are cohabiting (5mks)</a:t>
            </a:r>
          </a:p>
          <a:p>
            <a:r>
              <a:rPr lang="en-GB" dirty="0" smtClean="0"/>
              <a:t>Do you agree that there is more diversity in types of family in Britain today than in the past? Use a variety of sociological reasons to explain your views (10mks)</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Possible exam questions</a:t>
            </a:r>
            <a:endParaRPr lang="en-GB" dirty="0"/>
          </a:p>
        </p:txBody>
      </p:sp>
      <p:sp>
        <p:nvSpPr>
          <p:cNvPr id="3" name="Content Placeholder 2"/>
          <p:cNvSpPr>
            <a:spLocks noGrp="1"/>
          </p:cNvSpPr>
          <p:nvPr>
            <p:ph sz="quarter" idx="1"/>
          </p:nvPr>
        </p:nvSpPr>
        <p:spPr>
          <a:xfrm>
            <a:off x="500034" y="1500174"/>
            <a:ext cx="8183880" cy="4684598"/>
          </a:xfrm>
        </p:spPr>
        <p:txBody>
          <a:bodyPr>
            <a:normAutofit lnSpcReduction="10000"/>
          </a:bodyPr>
          <a:lstStyle/>
          <a:p>
            <a:r>
              <a:rPr lang="en-GB" dirty="0" smtClean="0"/>
              <a:t>What is meant by the term hierarchy of authority? (2mks)</a:t>
            </a:r>
          </a:p>
          <a:p>
            <a:r>
              <a:rPr lang="en-GB" dirty="0" smtClean="0"/>
              <a:t>Using an example, explain what is meant by the hidden curriculum (3mks)</a:t>
            </a:r>
          </a:p>
          <a:p>
            <a:r>
              <a:rPr lang="en-GB" dirty="0" smtClean="0"/>
              <a:t>State two ways in which progressive schools such as </a:t>
            </a:r>
            <a:r>
              <a:rPr lang="en-GB" dirty="0" err="1" smtClean="0"/>
              <a:t>summerhill</a:t>
            </a:r>
            <a:r>
              <a:rPr lang="en-GB" dirty="0" smtClean="0"/>
              <a:t> would be different from most other schools (5mks)</a:t>
            </a:r>
          </a:p>
          <a:p>
            <a:r>
              <a:rPr lang="en-GB" dirty="0" smtClean="0"/>
              <a:t>The hidden curriculum is a way in which schools try to control pupils. Can school subcultures resist this control? Use a variety of reasons and examples to support your views (10mks)</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Families key words</a:t>
            </a:r>
            <a:endParaRPr lang="en-GB" dirty="0"/>
          </a:p>
        </p:txBody>
      </p:sp>
      <p:graphicFrame>
        <p:nvGraphicFramePr>
          <p:cNvPr id="5" name="Content Placeholder 4"/>
          <p:cNvGraphicFramePr>
            <a:graphicFrameLocks noGrp="1"/>
          </p:cNvGraphicFramePr>
          <p:nvPr>
            <p:ph sz="quarter" idx="1"/>
          </p:nvPr>
        </p:nvGraphicFramePr>
        <p:xfrm>
          <a:off x="301625" y="1527175"/>
          <a:ext cx="8504236" cy="4820920"/>
        </p:xfrm>
        <a:graphic>
          <a:graphicData uri="http://schemas.openxmlformats.org/drawingml/2006/table">
            <a:tbl>
              <a:tblPr firstRow="1" bandRow="1">
                <a:tableStyleId>{5C22544A-7EE6-4342-B048-85BDC9FD1C3A}</a:tableStyleId>
              </a:tblPr>
              <a:tblGrid>
                <a:gridCol w="4252118"/>
                <a:gridCol w="4252118"/>
              </a:tblGrid>
              <a:tr h="370840">
                <a:tc>
                  <a:txBody>
                    <a:bodyPr/>
                    <a:lstStyle/>
                    <a:p>
                      <a:r>
                        <a:rPr lang="en-GB" dirty="0" smtClean="0"/>
                        <a:t>Bigamy</a:t>
                      </a:r>
                      <a:endParaRPr lang="en-GB" dirty="0"/>
                    </a:p>
                  </a:txBody>
                  <a:tcPr marL="95023" marR="95023"/>
                </a:tc>
                <a:tc>
                  <a:txBody>
                    <a:bodyPr/>
                    <a:lstStyle/>
                    <a:p>
                      <a:r>
                        <a:rPr lang="en-GB" dirty="0" smtClean="0"/>
                        <a:t>Blended family</a:t>
                      </a:r>
                      <a:endParaRPr lang="en-GB" dirty="0"/>
                    </a:p>
                  </a:txBody>
                  <a:tcPr marL="95023" marR="95023"/>
                </a:tc>
              </a:tr>
              <a:tr h="370840">
                <a:tc>
                  <a:txBody>
                    <a:bodyPr/>
                    <a:lstStyle/>
                    <a:p>
                      <a:r>
                        <a:rPr lang="en-GB" dirty="0" smtClean="0"/>
                        <a:t>Breadwinner</a:t>
                      </a:r>
                      <a:endParaRPr lang="en-GB" dirty="0"/>
                    </a:p>
                  </a:txBody>
                  <a:tcPr marL="95023" marR="95023"/>
                </a:tc>
                <a:tc>
                  <a:txBody>
                    <a:bodyPr/>
                    <a:lstStyle/>
                    <a:p>
                      <a:r>
                        <a:rPr lang="en-GB" dirty="0" smtClean="0"/>
                        <a:t>Cohabitation</a:t>
                      </a:r>
                      <a:r>
                        <a:rPr lang="en-GB" baseline="0" dirty="0" smtClean="0"/>
                        <a:t> </a:t>
                      </a:r>
                      <a:endParaRPr lang="en-GB" dirty="0"/>
                    </a:p>
                  </a:txBody>
                  <a:tcPr marL="95023" marR="95023"/>
                </a:tc>
              </a:tr>
              <a:tr h="370840">
                <a:tc>
                  <a:txBody>
                    <a:bodyPr/>
                    <a:lstStyle/>
                    <a:p>
                      <a:r>
                        <a:rPr lang="en-GB" dirty="0" smtClean="0"/>
                        <a:t>Cohort</a:t>
                      </a:r>
                      <a:endParaRPr lang="en-GB" dirty="0"/>
                    </a:p>
                  </a:txBody>
                  <a:tcPr marL="95023" marR="95023"/>
                </a:tc>
                <a:tc>
                  <a:txBody>
                    <a:bodyPr/>
                    <a:lstStyle/>
                    <a:p>
                      <a:r>
                        <a:rPr lang="en-GB" dirty="0" smtClean="0"/>
                        <a:t>Commune </a:t>
                      </a:r>
                      <a:endParaRPr lang="en-GB" dirty="0"/>
                    </a:p>
                  </a:txBody>
                  <a:tcPr marL="95023" marR="95023"/>
                </a:tc>
              </a:tr>
              <a:tr h="370840">
                <a:tc>
                  <a:txBody>
                    <a:bodyPr/>
                    <a:lstStyle/>
                    <a:p>
                      <a:r>
                        <a:rPr lang="en-GB" dirty="0" smtClean="0"/>
                        <a:t>Conjugal roles</a:t>
                      </a:r>
                      <a:endParaRPr lang="en-GB" dirty="0"/>
                    </a:p>
                  </a:txBody>
                  <a:tcPr marL="95023" marR="95023"/>
                </a:tc>
                <a:tc>
                  <a:txBody>
                    <a:bodyPr/>
                    <a:lstStyle/>
                    <a:p>
                      <a:r>
                        <a:rPr lang="en-GB" dirty="0" smtClean="0"/>
                        <a:t>Division of labour </a:t>
                      </a:r>
                      <a:endParaRPr lang="en-GB" dirty="0"/>
                    </a:p>
                  </a:txBody>
                  <a:tcPr marL="95023" marR="95023"/>
                </a:tc>
              </a:tr>
              <a:tr h="370840">
                <a:tc>
                  <a:txBody>
                    <a:bodyPr/>
                    <a:lstStyle/>
                    <a:p>
                      <a:r>
                        <a:rPr lang="en-GB" dirty="0" smtClean="0"/>
                        <a:t>Divorce </a:t>
                      </a:r>
                      <a:endParaRPr lang="en-GB" dirty="0"/>
                    </a:p>
                  </a:txBody>
                  <a:tcPr marL="95023" marR="95023"/>
                </a:tc>
                <a:tc>
                  <a:txBody>
                    <a:bodyPr/>
                    <a:lstStyle/>
                    <a:p>
                      <a:r>
                        <a:rPr lang="en-GB" dirty="0" smtClean="0"/>
                        <a:t>Domestic division of labour</a:t>
                      </a:r>
                      <a:endParaRPr lang="en-GB" dirty="0"/>
                    </a:p>
                  </a:txBody>
                  <a:tcPr marL="95023" marR="95023"/>
                </a:tc>
              </a:tr>
              <a:tr h="370840">
                <a:tc>
                  <a:txBody>
                    <a:bodyPr/>
                    <a:lstStyle/>
                    <a:p>
                      <a:r>
                        <a:rPr lang="en-GB" dirty="0" smtClean="0"/>
                        <a:t>Empty nest</a:t>
                      </a:r>
                      <a:endParaRPr lang="en-GB" dirty="0"/>
                    </a:p>
                  </a:txBody>
                  <a:tcPr marL="95023" marR="95023"/>
                </a:tc>
                <a:tc>
                  <a:txBody>
                    <a:bodyPr/>
                    <a:lstStyle/>
                    <a:p>
                      <a:r>
                        <a:rPr lang="en-GB" dirty="0" smtClean="0"/>
                        <a:t>Empty shell marriage</a:t>
                      </a:r>
                      <a:endParaRPr lang="en-GB" dirty="0"/>
                    </a:p>
                  </a:txBody>
                  <a:tcPr marL="95023" marR="95023"/>
                </a:tc>
              </a:tr>
              <a:tr h="370840">
                <a:tc>
                  <a:txBody>
                    <a:bodyPr/>
                    <a:lstStyle/>
                    <a:p>
                      <a:r>
                        <a:rPr lang="en-GB" dirty="0" smtClean="0"/>
                        <a:t>Extended family</a:t>
                      </a:r>
                      <a:endParaRPr lang="en-GB" dirty="0"/>
                    </a:p>
                  </a:txBody>
                  <a:tcPr marL="95023" marR="95023"/>
                </a:tc>
                <a:tc>
                  <a:txBody>
                    <a:bodyPr/>
                    <a:lstStyle/>
                    <a:p>
                      <a:r>
                        <a:rPr lang="en-GB" dirty="0" smtClean="0"/>
                        <a:t>Generation</a:t>
                      </a:r>
                      <a:r>
                        <a:rPr lang="en-GB" baseline="0" dirty="0" smtClean="0"/>
                        <a:t> </a:t>
                      </a:r>
                      <a:endParaRPr lang="en-GB" dirty="0"/>
                    </a:p>
                  </a:txBody>
                  <a:tcPr marL="95023" marR="95023"/>
                </a:tc>
              </a:tr>
              <a:tr h="370840">
                <a:tc>
                  <a:txBody>
                    <a:bodyPr/>
                    <a:lstStyle/>
                    <a:p>
                      <a:r>
                        <a:rPr lang="en-GB" dirty="0" smtClean="0"/>
                        <a:t>Horizontal extended family</a:t>
                      </a:r>
                      <a:endParaRPr lang="en-GB" dirty="0"/>
                    </a:p>
                  </a:txBody>
                  <a:tcPr marL="95023" marR="95023"/>
                </a:tc>
                <a:tc>
                  <a:txBody>
                    <a:bodyPr/>
                    <a:lstStyle/>
                    <a:p>
                      <a:r>
                        <a:rPr lang="en-GB" dirty="0" smtClean="0"/>
                        <a:t>Household </a:t>
                      </a:r>
                      <a:endParaRPr lang="en-GB" dirty="0"/>
                    </a:p>
                  </a:txBody>
                  <a:tcPr marL="95023" marR="95023"/>
                </a:tc>
              </a:tr>
              <a:tr h="370840">
                <a:tc>
                  <a:txBody>
                    <a:bodyPr/>
                    <a:lstStyle/>
                    <a:p>
                      <a:r>
                        <a:rPr lang="en-GB" dirty="0" smtClean="0"/>
                        <a:t>Househusband</a:t>
                      </a:r>
                      <a:endParaRPr lang="en-GB" dirty="0"/>
                    </a:p>
                  </a:txBody>
                  <a:tcPr marL="95023" marR="95023"/>
                </a:tc>
                <a:tc>
                  <a:txBody>
                    <a:bodyPr/>
                    <a:lstStyle/>
                    <a:p>
                      <a:r>
                        <a:rPr lang="en-GB" dirty="0" smtClean="0"/>
                        <a:t>Housewife</a:t>
                      </a:r>
                      <a:endParaRPr lang="en-GB" dirty="0"/>
                    </a:p>
                  </a:txBody>
                  <a:tcPr marL="95023" marR="95023"/>
                </a:tc>
              </a:tr>
              <a:tr h="370840">
                <a:tc>
                  <a:txBody>
                    <a:bodyPr/>
                    <a:lstStyle/>
                    <a:p>
                      <a:r>
                        <a:rPr lang="en-GB" dirty="0" smtClean="0"/>
                        <a:t>Joint conjugal roles</a:t>
                      </a:r>
                      <a:endParaRPr lang="en-GB" dirty="0"/>
                    </a:p>
                  </a:txBody>
                  <a:tcPr marL="95023" marR="95023"/>
                </a:tc>
                <a:tc>
                  <a:txBody>
                    <a:bodyPr/>
                    <a:lstStyle/>
                    <a:p>
                      <a:r>
                        <a:rPr lang="en-GB" dirty="0" smtClean="0"/>
                        <a:t>Life course</a:t>
                      </a:r>
                      <a:endParaRPr lang="en-GB" dirty="0"/>
                    </a:p>
                  </a:txBody>
                  <a:tcPr marL="95023" marR="95023"/>
                </a:tc>
              </a:tr>
              <a:tr h="370840">
                <a:tc>
                  <a:txBody>
                    <a:bodyPr/>
                    <a:lstStyle/>
                    <a:p>
                      <a:r>
                        <a:rPr lang="en-GB" dirty="0" smtClean="0"/>
                        <a:t>Lone-parent family</a:t>
                      </a:r>
                      <a:endParaRPr lang="en-GB" dirty="0"/>
                    </a:p>
                  </a:txBody>
                  <a:tcPr marL="95023" marR="95023"/>
                </a:tc>
                <a:tc>
                  <a:txBody>
                    <a:bodyPr/>
                    <a:lstStyle/>
                    <a:p>
                      <a:r>
                        <a:rPr lang="en-GB" dirty="0" err="1" smtClean="0"/>
                        <a:t>Matrifocal</a:t>
                      </a:r>
                      <a:r>
                        <a:rPr lang="en-GB" baseline="0" dirty="0" smtClean="0"/>
                        <a:t> family</a:t>
                      </a:r>
                      <a:endParaRPr lang="en-GB" dirty="0"/>
                    </a:p>
                  </a:txBody>
                  <a:tcPr marL="95023" marR="95023"/>
                </a:tc>
              </a:tr>
              <a:tr h="370840">
                <a:tc>
                  <a:txBody>
                    <a:bodyPr/>
                    <a:lstStyle/>
                    <a:p>
                      <a:r>
                        <a:rPr lang="en-GB" dirty="0" smtClean="0"/>
                        <a:t>Monogamy</a:t>
                      </a:r>
                      <a:endParaRPr lang="en-GB" dirty="0"/>
                    </a:p>
                  </a:txBody>
                  <a:tcPr marL="95023" marR="95023"/>
                </a:tc>
                <a:tc>
                  <a:txBody>
                    <a:bodyPr/>
                    <a:lstStyle/>
                    <a:p>
                      <a:r>
                        <a:rPr lang="en-GB" dirty="0" smtClean="0"/>
                        <a:t>Nuclear</a:t>
                      </a:r>
                      <a:r>
                        <a:rPr lang="en-GB" baseline="0" dirty="0" smtClean="0"/>
                        <a:t> family </a:t>
                      </a:r>
                      <a:endParaRPr lang="en-GB" dirty="0"/>
                    </a:p>
                  </a:txBody>
                  <a:tcPr marL="95023" marR="95023"/>
                </a:tc>
              </a:tr>
              <a:tr h="370840">
                <a:tc>
                  <a:txBody>
                    <a:bodyPr/>
                    <a:lstStyle/>
                    <a:p>
                      <a:r>
                        <a:rPr lang="en-GB" dirty="0" smtClean="0"/>
                        <a:t>Polyandry</a:t>
                      </a:r>
                      <a:endParaRPr lang="en-GB" dirty="0"/>
                    </a:p>
                  </a:txBody>
                  <a:tcPr marL="95023" marR="95023"/>
                </a:tc>
                <a:tc>
                  <a:txBody>
                    <a:bodyPr/>
                    <a:lstStyle/>
                    <a:p>
                      <a:r>
                        <a:rPr lang="en-GB" dirty="0" smtClean="0"/>
                        <a:t>polygamy</a:t>
                      </a:r>
                      <a:endParaRPr lang="en-GB" dirty="0"/>
                    </a:p>
                  </a:txBody>
                  <a:tcPr marL="95023" marR="95023"/>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183880" cy="1051560"/>
          </a:xfrm>
        </p:spPr>
        <p:txBody>
          <a:bodyPr/>
          <a:lstStyle/>
          <a:p>
            <a:r>
              <a:rPr lang="en-GB" dirty="0" smtClean="0"/>
              <a:t>Educational key terms</a:t>
            </a:r>
            <a:endParaRPr lang="en-GB" dirty="0"/>
          </a:p>
        </p:txBody>
      </p:sp>
      <p:sp>
        <p:nvSpPr>
          <p:cNvPr id="3" name="Content Placeholder 2"/>
          <p:cNvSpPr>
            <a:spLocks noGrp="1"/>
          </p:cNvSpPr>
          <p:nvPr>
            <p:ph sz="quarter" idx="1"/>
          </p:nvPr>
        </p:nvSpPr>
        <p:spPr>
          <a:xfrm>
            <a:off x="428596" y="1643050"/>
            <a:ext cx="8503920" cy="4572000"/>
          </a:xfrm>
        </p:spPr>
        <p:txBody>
          <a:bodyPr numCol="2">
            <a:normAutofit fontScale="25000" lnSpcReduction="20000"/>
          </a:bodyPr>
          <a:lstStyle/>
          <a:p>
            <a:r>
              <a:rPr lang="en-GB" sz="7200" dirty="0" smtClean="0"/>
              <a:t>Catchment area </a:t>
            </a:r>
          </a:p>
          <a:p>
            <a:r>
              <a:rPr lang="en-GB" sz="7200" dirty="0" smtClean="0"/>
              <a:t>Comprehensive school</a:t>
            </a:r>
          </a:p>
          <a:p>
            <a:r>
              <a:rPr lang="en-GB" sz="7200" dirty="0" smtClean="0"/>
              <a:t>Cultural capital</a:t>
            </a:r>
          </a:p>
          <a:p>
            <a:r>
              <a:rPr lang="en-GB" sz="7200" dirty="0" smtClean="0"/>
              <a:t>Curriculum</a:t>
            </a:r>
          </a:p>
          <a:p>
            <a:r>
              <a:rPr lang="en-GB" sz="7200" dirty="0" smtClean="0"/>
              <a:t>Ethnocentrism</a:t>
            </a:r>
          </a:p>
          <a:p>
            <a:r>
              <a:rPr lang="en-GB" sz="7200" dirty="0" smtClean="0"/>
              <a:t>Further education</a:t>
            </a:r>
          </a:p>
          <a:p>
            <a:r>
              <a:rPr lang="en-GB" sz="7200" dirty="0" smtClean="0"/>
              <a:t>Grammar school</a:t>
            </a:r>
          </a:p>
          <a:p>
            <a:r>
              <a:rPr lang="en-GB" sz="7200" dirty="0" smtClean="0"/>
              <a:t>Grant maintained school</a:t>
            </a:r>
          </a:p>
          <a:p>
            <a:r>
              <a:rPr lang="en-GB" sz="7200" dirty="0" smtClean="0"/>
              <a:t>Hidden curriculum</a:t>
            </a:r>
          </a:p>
          <a:p>
            <a:r>
              <a:rPr lang="en-GB" sz="7200" dirty="0" smtClean="0"/>
              <a:t>Higher education </a:t>
            </a:r>
          </a:p>
          <a:p>
            <a:r>
              <a:rPr lang="en-GB" sz="7200" dirty="0" smtClean="0"/>
              <a:t>Independent school</a:t>
            </a:r>
          </a:p>
          <a:p>
            <a:r>
              <a:rPr lang="en-GB" sz="7200" dirty="0" smtClean="0"/>
              <a:t>IQ (intelligence quotient)</a:t>
            </a:r>
          </a:p>
          <a:p>
            <a:r>
              <a:rPr lang="en-GB" sz="7200" dirty="0" smtClean="0"/>
              <a:t>Labelling </a:t>
            </a:r>
          </a:p>
          <a:p>
            <a:r>
              <a:rPr lang="en-GB" sz="7200" dirty="0" smtClean="0"/>
              <a:t>Late developers</a:t>
            </a:r>
          </a:p>
          <a:p>
            <a:r>
              <a:rPr lang="en-GB" sz="7200" dirty="0" smtClean="0"/>
              <a:t>League tables</a:t>
            </a:r>
          </a:p>
          <a:p>
            <a:r>
              <a:rPr lang="en-GB" sz="7200" dirty="0" smtClean="0"/>
              <a:t>LEAs (local educational authority)</a:t>
            </a:r>
          </a:p>
          <a:p>
            <a:r>
              <a:rPr lang="en-GB" sz="7200" dirty="0" smtClean="0"/>
              <a:t>Lifelong learning</a:t>
            </a:r>
          </a:p>
          <a:p>
            <a:r>
              <a:rPr lang="en-GB" sz="7200" dirty="0" smtClean="0"/>
              <a:t>LMS (local management of schools)</a:t>
            </a:r>
          </a:p>
          <a:p>
            <a:r>
              <a:rPr lang="en-GB" sz="7200" dirty="0" smtClean="0"/>
              <a:t>Mixed ability</a:t>
            </a:r>
          </a:p>
          <a:p>
            <a:r>
              <a:rPr lang="en-GB" sz="7200" dirty="0" smtClean="0"/>
              <a:t>National curriculum</a:t>
            </a:r>
          </a:p>
          <a:p>
            <a:r>
              <a:rPr lang="en-GB" sz="7200" dirty="0" smtClean="0"/>
              <a:t>OFSTED</a:t>
            </a:r>
          </a:p>
          <a:p>
            <a:r>
              <a:rPr lang="en-GB" sz="7200" dirty="0" smtClean="0"/>
              <a:t>Opting out</a:t>
            </a:r>
          </a:p>
          <a:p>
            <a:r>
              <a:rPr lang="en-GB" sz="7200" dirty="0" smtClean="0"/>
              <a:t>Peer group</a:t>
            </a:r>
          </a:p>
          <a:p>
            <a:r>
              <a:rPr lang="en-GB" sz="7200" dirty="0" smtClean="0"/>
              <a:t>School subculture</a:t>
            </a:r>
          </a:p>
          <a:p>
            <a:r>
              <a:rPr lang="en-GB" sz="7200" dirty="0" smtClean="0"/>
              <a:t>Secondary</a:t>
            </a:r>
          </a:p>
          <a:p>
            <a:r>
              <a:rPr lang="en-GB" sz="7200" dirty="0" smtClean="0"/>
              <a:t>Secondary modern school</a:t>
            </a:r>
          </a:p>
          <a:p>
            <a:r>
              <a:rPr lang="en-GB" sz="7200" dirty="0" smtClean="0"/>
              <a:t>Selective school</a:t>
            </a:r>
          </a:p>
          <a:p>
            <a:r>
              <a:rPr lang="en-GB" sz="7200" dirty="0" smtClean="0"/>
              <a:t>Self-fulfilling prophecy </a:t>
            </a:r>
          </a:p>
          <a:p>
            <a:r>
              <a:rPr lang="en-GB" sz="7200" dirty="0" smtClean="0"/>
              <a:t>Setting </a:t>
            </a:r>
          </a:p>
          <a:p>
            <a:r>
              <a:rPr lang="en-GB" sz="7200" dirty="0" smtClean="0"/>
              <a:t>Streaming</a:t>
            </a:r>
          </a:p>
          <a:p>
            <a:r>
              <a:rPr lang="en-GB" sz="7200" dirty="0" smtClean="0"/>
              <a:t>Technical school</a:t>
            </a:r>
          </a:p>
          <a:p>
            <a:r>
              <a:rPr lang="en-GB" sz="7200" dirty="0" smtClean="0"/>
              <a:t>Vocational education </a:t>
            </a:r>
          </a:p>
          <a:p>
            <a:endParaRPr lang="en-GB" sz="36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you should already know</a:t>
            </a:r>
            <a:endParaRPr lang="en-GB" dirty="0"/>
          </a:p>
        </p:txBody>
      </p:sp>
      <p:sp>
        <p:nvSpPr>
          <p:cNvPr id="3" name="Content Placeholder 2"/>
          <p:cNvSpPr>
            <a:spLocks noGrp="1"/>
          </p:cNvSpPr>
          <p:nvPr>
            <p:ph sz="quarter" idx="1"/>
          </p:nvPr>
        </p:nvSpPr>
        <p:spPr/>
        <p:txBody>
          <a:bodyPr numCol="2">
            <a:normAutofit/>
          </a:bodyPr>
          <a:lstStyle/>
          <a:p>
            <a:r>
              <a:rPr lang="en-GB" b="1" i="1" dirty="0" smtClean="0">
                <a:solidFill>
                  <a:srgbClr val="7030A0"/>
                </a:solidFill>
              </a:rPr>
              <a:t>Education</a:t>
            </a:r>
            <a:r>
              <a:rPr lang="en-GB" dirty="0" smtClean="0"/>
              <a:t>: </a:t>
            </a:r>
          </a:p>
          <a:p>
            <a:pPr>
              <a:buFont typeface="Wingdings" pitchFamily="2" charset="2"/>
              <a:buChar char="Ø"/>
            </a:pPr>
            <a:r>
              <a:rPr lang="en-GB" dirty="0" smtClean="0"/>
              <a:t>What is education for?</a:t>
            </a:r>
          </a:p>
          <a:p>
            <a:pPr>
              <a:buFont typeface="Wingdings" pitchFamily="2" charset="2"/>
              <a:buChar char="Ø"/>
            </a:pPr>
            <a:r>
              <a:rPr lang="en-GB" dirty="0" smtClean="0"/>
              <a:t>British education before 1988 and after 1988?</a:t>
            </a:r>
          </a:p>
          <a:p>
            <a:pPr>
              <a:buFont typeface="Wingdings" pitchFamily="2" charset="2"/>
              <a:buChar char="Ø"/>
            </a:pPr>
            <a:r>
              <a:rPr lang="en-GB" dirty="0" smtClean="0"/>
              <a:t>What happens in schools?</a:t>
            </a:r>
          </a:p>
          <a:p>
            <a:pPr>
              <a:buFont typeface="Wingdings" pitchFamily="2" charset="2"/>
              <a:buChar char="Ø"/>
            </a:pPr>
            <a:r>
              <a:rPr lang="en-GB" dirty="0" smtClean="0"/>
              <a:t>Teachers teaching and schools </a:t>
            </a:r>
          </a:p>
          <a:p>
            <a:pPr>
              <a:buFont typeface="Wingdings" pitchFamily="2" charset="2"/>
              <a:buChar char="Ø"/>
            </a:pPr>
            <a:r>
              <a:rPr lang="en-GB" dirty="0" smtClean="0"/>
              <a:t>Measuring intelligence and ability </a:t>
            </a:r>
          </a:p>
          <a:p>
            <a:pPr>
              <a:buFont typeface="Wingdings" pitchFamily="2" charset="2"/>
              <a:buChar char="Ø"/>
            </a:pPr>
            <a:r>
              <a:rPr lang="en-GB" dirty="0" smtClean="0"/>
              <a:t>Class and gender in education </a:t>
            </a:r>
          </a:p>
          <a:p>
            <a:pPr>
              <a:buFont typeface="Wingdings" pitchFamily="2" charset="2"/>
              <a:buChar char="Ø"/>
            </a:pPr>
            <a:r>
              <a:rPr lang="en-GB" dirty="0" smtClean="0"/>
              <a:t>Ethnic groups in education </a:t>
            </a:r>
          </a:p>
          <a:p>
            <a:pPr>
              <a:buFont typeface="Wingdings" pitchFamily="2" charset="2"/>
              <a:buChar char="Ø"/>
            </a:pPr>
            <a:r>
              <a:rPr lang="en-GB" dirty="0" smtClean="0"/>
              <a:t>Vocational education</a:t>
            </a:r>
          </a:p>
          <a:p>
            <a:pPr>
              <a:buFont typeface="Wingdings" pitchFamily="2" charset="2"/>
              <a:buChar char="Ø"/>
            </a:pPr>
            <a:r>
              <a:rPr lang="en-GB" dirty="0" smtClean="0"/>
              <a:t>Independent schools</a:t>
            </a:r>
          </a:p>
          <a:p>
            <a:pPr>
              <a:buFont typeface="Wingdings" pitchFamily="2" charset="2"/>
              <a:buChar char="Ø"/>
            </a:pPr>
            <a:r>
              <a:rPr lang="en-GB" dirty="0" smtClean="0"/>
              <a:t>Education after 16</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you should already know </a:t>
            </a:r>
            <a:endParaRPr lang="en-GB" dirty="0"/>
          </a:p>
        </p:txBody>
      </p:sp>
      <p:sp>
        <p:nvSpPr>
          <p:cNvPr id="3" name="Content Placeholder 2"/>
          <p:cNvSpPr>
            <a:spLocks noGrp="1"/>
          </p:cNvSpPr>
          <p:nvPr>
            <p:ph sz="quarter" idx="1"/>
          </p:nvPr>
        </p:nvSpPr>
        <p:spPr/>
        <p:txBody>
          <a:bodyPr numCol="2"/>
          <a:lstStyle/>
          <a:p>
            <a:r>
              <a:rPr lang="en-GB" b="1" i="1" dirty="0" smtClean="0">
                <a:solidFill>
                  <a:srgbClr val="7030A0"/>
                </a:solidFill>
              </a:rPr>
              <a:t>Families</a:t>
            </a:r>
            <a:r>
              <a:rPr lang="en-GB" dirty="0" smtClean="0"/>
              <a:t>:</a:t>
            </a:r>
          </a:p>
          <a:p>
            <a:pPr>
              <a:buFont typeface="Wingdings" pitchFamily="2" charset="2"/>
              <a:buChar char="Ø"/>
            </a:pPr>
            <a:r>
              <a:rPr lang="en-GB" dirty="0" smtClean="0"/>
              <a:t>Different kinds of families </a:t>
            </a:r>
          </a:p>
          <a:p>
            <a:pPr>
              <a:buFont typeface="Wingdings" pitchFamily="2" charset="2"/>
              <a:buChar char="Ø"/>
            </a:pPr>
            <a:r>
              <a:rPr lang="en-GB" dirty="0" smtClean="0"/>
              <a:t>The life course and families </a:t>
            </a:r>
          </a:p>
          <a:p>
            <a:pPr>
              <a:buFont typeface="Wingdings" pitchFamily="2" charset="2"/>
              <a:buChar char="Ø"/>
            </a:pPr>
            <a:r>
              <a:rPr lang="en-GB" dirty="0" smtClean="0"/>
              <a:t>The conventional nuclear family </a:t>
            </a:r>
          </a:p>
          <a:p>
            <a:pPr>
              <a:buFont typeface="Wingdings" pitchFamily="2" charset="2"/>
              <a:buChar char="Ø"/>
            </a:pPr>
            <a:r>
              <a:rPr lang="en-GB" dirty="0" smtClean="0"/>
              <a:t>The dark side of the family</a:t>
            </a:r>
          </a:p>
          <a:p>
            <a:pPr>
              <a:buFont typeface="Wingdings" pitchFamily="2" charset="2"/>
              <a:buChar char="Ø"/>
            </a:pPr>
            <a:r>
              <a:rPr lang="en-GB" dirty="0" smtClean="0"/>
              <a:t>Cohabitation and the decline of marriage</a:t>
            </a:r>
          </a:p>
          <a:p>
            <a:pPr>
              <a:buFont typeface="Wingdings" pitchFamily="2" charset="2"/>
              <a:buChar char="Ø"/>
            </a:pPr>
            <a:r>
              <a:rPr lang="en-GB" dirty="0" smtClean="0"/>
              <a:t>Divorce and remarriage</a:t>
            </a:r>
          </a:p>
          <a:p>
            <a:pPr>
              <a:buFont typeface="Wingdings" pitchFamily="2" charset="2"/>
              <a:buChar char="Ø"/>
            </a:pPr>
            <a:r>
              <a:rPr lang="en-GB" dirty="0" smtClean="0"/>
              <a:t>Lone-parent families </a:t>
            </a:r>
          </a:p>
          <a:p>
            <a:pPr>
              <a:buFont typeface="Wingdings" pitchFamily="2" charset="2"/>
              <a:buChar char="Ø"/>
            </a:pPr>
            <a:r>
              <a:rPr lang="en-GB" dirty="0" smtClean="0"/>
              <a:t>The family in history</a:t>
            </a:r>
          </a:p>
          <a:p>
            <a:pPr>
              <a:buFont typeface="Wingdings" pitchFamily="2" charset="2"/>
              <a:buChar char="Ø"/>
            </a:pPr>
            <a:r>
              <a:rPr lang="en-GB" dirty="0" smtClean="0"/>
              <a:t>Family diversity </a:t>
            </a:r>
          </a:p>
          <a:p>
            <a:pPr>
              <a:buFont typeface="Wingdings" pitchFamily="2" charset="2"/>
              <a:buChar char="Ø"/>
            </a:pPr>
            <a:r>
              <a:rPr lang="en-GB" dirty="0" smtClean="0"/>
              <a:t>Husband and wives</a:t>
            </a:r>
          </a:p>
          <a:p>
            <a:pPr>
              <a:buFont typeface="Wingdings" pitchFamily="2" charset="2"/>
              <a:buChar char="Ø"/>
            </a:pPr>
            <a:r>
              <a:rPr lang="en-GB" dirty="0" smtClean="0"/>
              <a:t>Grandparents and children</a:t>
            </a:r>
            <a:endParaRPr lang="en-GB"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59</TotalTime>
  <Words>570</Words>
  <Application>Microsoft Office PowerPoint</Application>
  <PresentationFormat>On-screen Show (4:3)</PresentationFormat>
  <Paragraphs>101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Civic</vt:lpstr>
      <vt:lpstr>Assessment Revision</vt:lpstr>
      <vt:lpstr>Family: Source A </vt:lpstr>
      <vt:lpstr>Slide 3</vt:lpstr>
      <vt:lpstr>Exam style questions</vt:lpstr>
      <vt:lpstr>Possible exam questions</vt:lpstr>
      <vt:lpstr>Families key words</vt:lpstr>
      <vt:lpstr>Educational key terms</vt:lpstr>
      <vt:lpstr>What you should already know</vt:lpstr>
      <vt:lpstr>What you should already know </vt:lpstr>
    </vt:vector>
  </TitlesOfParts>
  <Company>KCS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Revision</dc:title>
  <dc:creator>JSUNG</dc:creator>
  <cp:lastModifiedBy>fkerr</cp:lastModifiedBy>
  <cp:revision>8</cp:revision>
  <dcterms:created xsi:type="dcterms:W3CDTF">2009-09-21T07:57:57Z</dcterms:created>
  <dcterms:modified xsi:type="dcterms:W3CDTF">2009-09-23T06:42:40Z</dcterms:modified>
</cp:coreProperties>
</file>